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notesMasterIdLst>
    <p:notesMasterId r:id="rId26"/>
  </p:notesMasterIdLst>
  <p:sldIdLst>
    <p:sldId id="256" r:id="rId3"/>
    <p:sldId id="257" r:id="rId4"/>
    <p:sldId id="261" r:id="rId5"/>
    <p:sldId id="259" r:id="rId6"/>
    <p:sldId id="300" r:id="rId7"/>
    <p:sldId id="301" r:id="rId8"/>
    <p:sldId id="302" r:id="rId9"/>
    <p:sldId id="303" r:id="rId10"/>
    <p:sldId id="304" r:id="rId11"/>
    <p:sldId id="317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6" r:id="rId22"/>
    <p:sldId id="319" r:id="rId23"/>
    <p:sldId id="318" r:id="rId24"/>
    <p:sldId id="31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7EFE4-F045-4D54-BFD5-B7546B1716E9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9E31A-DD7C-4BEE-B4D4-099BE0035BD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29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02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07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7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51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706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84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37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240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1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96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810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62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49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80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1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2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867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112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528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60867" y="1525600"/>
            <a:ext cx="9225600" cy="4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349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9346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3166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3440300" y="3085633"/>
            <a:ext cx="5311200" cy="1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004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3546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21100" y="4077900"/>
            <a:ext cx="3478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261980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742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5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927233" y="2019300"/>
            <a:ext cx="4746400" cy="10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2108033" y="3412267"/>
            <a:ext cx="3565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778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3000900" y="1335133"/>
            <a:ext cx="8254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30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810600" y="3860067"/>
            <a:ext cx="8254800" cy="9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611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715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920595" y="7737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920595" y="20619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920595" y="33599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9082077" y="28717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9082077" y="42369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9082077" y="55866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6065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0462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724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29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336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187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963167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6443200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965200" y="1270000"/>
            <a:ext cx="102656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220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2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94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9116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7633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259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193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946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63870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017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9332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8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4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2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6/10/2022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1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4460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nhanQian/SpeechDrivesTempla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504800" y="395000"/>
            <a:ext cx="9182400" cy="23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it-IT" sz="2667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RELAZIONE CASO DI STUDIO – CORSO DI SISTEMI AD AGENTI</a:t>
            </a:r>
            <a:br>
              <a:rPr lang="it-IT" sz="2667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sz="2667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A.A. 2021-2022 </a:t>
            </a:r>
            <a:br>
              <a:rPr lang="it-IT" sz="2667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it-IT" sz="2667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sz="2400" b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Speech-</a:t>
            </a:r>
            <a:r>
              <a:rPr lang="it-IT" sz="2400" b="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Controlled</a:t>
            </a:r>
            <a:r>
              <a:rPr lang="it-IT" sz="2400" b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Body </a:t>
            </a:r>
            <a:r>
              <a:rPr lang="it-IT" sz="2400" b="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Animations</a:t>
            </a:r>
            <a:br>
              <a:rPr lang="it-IT" sz="2400" b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6FCCBE-DB71-4D3B-AAA0-B11D22BFB039}"/>
              </a:ext>
            </a:extLst>
          </p:cNvPr>
          <p:cNvSpPr txBox="1"/>
          <p:nvPr/>
        </p:nvSpPr>
        <p:spPr>
          <a:xfrm>
            <a:off x="1777842" y="1756893"/>
            <a:ext cx="838067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it-IT" sz="2133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Cassano Lorenzo (</a:t>
            </a:r>
            <a:r>
              <a:rPr lang="it-IT" sz="2133" kern="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mat</a:t>
            </a:r>
            <a:r>
              <a:rPr lang="it-IT" sz="2133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. 718331)</a:t>
            </a:r>
          </a:p>
          <a:p>
            <a:pPr algn="ctr" defTabSz="1219170">
              <a:buClr>
                <a:srgbClr val="000000"/>
              </a:buClr>
            </a:pPr>
            <a:r>
              <a:rPr lang="it-IT" sz="2133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D’Abramo Jacopo (</a:t>
            </a:r>
            <a:r>
              <a:rPr lang="it-IT" sz="2133" kern="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mat</a:t>
            </a:r>
            <a:r>
              <a:rPr lang="it-IT" sz="2133" kern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. 716484)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3B9429-BDAA-4C93-BEF9-CC0CCBBD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298" y="5019259"/>
            <a:ext cx="1847849" cy="2539999"/>
          </a:xfrm>
          <a:prstGeom prst="rect">
            <a:avLst/>
          </a:prstGeom>
        </p:spPr>
      </p:pic>
      <p:pic>
        <p:nvPicPr>
          <p:cNvPr id="7" name="Immagine 6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833F207C-2D78-1BF5-3258-EC0A678A5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84" y="2505688"/>
            <a:ext cx="4278570" cy="42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461467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Uno dei problemi durante la fase di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era quella di avere la stima dei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ogni frame, essendo che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 molti più punti rispetto ad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OpenPose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vi era il bisogno di avere un frame di altissima qualità.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Ovviamente non per tutti i frame del video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riusciv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a stimare i </a:t>
            </a:r>
            <a:r>
              <a:rPr lang="it-IT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 si scartavano le parti del video che non erano adatte per stimare i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succesivamente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 faceva la stima dei punti.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risolvere il problema della stima di ogni frame viene effettuata la seguente soluzione:</a:t>
            </a:r>
          </a:p>
          <a:p>
            <a:pPr marL="952485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l’intervallo non stimato va dal frame 0 fino al massimo del frame 10, verrà preso il primo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stimato e verrà utilizzato per gli altri frame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485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l’intervallo va dal frame 458 fino all’ultimo frame 468 (scelto questo frame perché multiplo di 64 visto che i file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npy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vengono caricati 64 alla volta), verrà preso l’ultimo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stimato e verrà utilizzato per gli altri frame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485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l’intervallo non stimato va da un frame x ad un frame y, verrà preso l’ultimo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stimato prima del frame x e il primo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stimato dopo il frame y, verrà calcolata una media dei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verrà utilizzato questo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i frames non stimati.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ANALISI KEYPOINTS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34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461467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questa fase i </a:t>
            </a:r>
            <a:r>
              <a:rPr lang="it-I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prodotti vengono archiviati a gruppi all’intero di file NPZ. In particolare, è stato scelto di mantenere la stessa dimensione adottata dai precedenti autori in </a:t>
            </a:r>
            <a:r>
              <a:rPr lang="it-I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SpeechDrievesTemplates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ovvero 64 frames per ogni NPZ.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Successivamente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viene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prodotto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csv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mediante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quale è possible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reperire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informazioni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percorsi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dove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trovare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CREAZIONE NPZ E CSV</a:t>
            </a:r>
            <a:endParaRPr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340F229-0FDC-04AC-C06E-9FD53FD99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6" y="3429000"/>
            <a:ext cx="6163042" cy="28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500703" y="3317886"/>
            <a:ext cx="9973542" cy="13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TRAINING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586208" y="2311886"/>
            <a:ext cx="3972400" cy="100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2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174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66192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primo problema che si pone è la possibilità di avere diverse sequenze di “</a:t>
            </a:r>
            <a:r>
              <a:rPr lang="it-IT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presa una stessa traccia audio in input, ovviamente la differenza tra queste “</a:t>
            </a:r>
            <a:r>
              <a:rPr lang="it-IT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cambia in base a differenti fattori: emozioni, movimento precedente e abitudini. 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risolvere questo problema viene usato il </a:t>
            </a:r>
            <a:r>
              <a:rPr lang="it-IT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fornisce al modello le informazioni mancanti in modo tale da avere in output una sola sequenza di gesti.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INTRODUZIONE FASE TRAINING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5CD7A5-F8D6-2A81-0E8C-A3F5A386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70" y="3280478"/>
            <a:ext cx="6925604" cy="34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3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66192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Concretamente il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it-IT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inizializzato a zero e viene poi riempito con i valori della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it-IT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esso viene creato per ogni 4 secondi di video, che corrispondono a 60 frame (visto che il video è in 15 fps), la quale più o meno corrisponde alla grandezza dei nostri file </a:t>
            </a:r>
            <a:r>
              <a:rPr lang="it-I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npz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la sincronizzazione viene utilizzata la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it-IT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perché è l’unico metodo di apprendimento supervisionato affidabile per avere una buona qualità di match tra </a:t>
            </a:r>
            <a:r>
              <a:rPr lang="it-IT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Speech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it-IT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CONDITION VECTOR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EE3CCF-173F-4295-D50B-BE03441A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04" y="3305878"/>
            <a:ext cx="5933321" cy="34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66192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parte principale dell’apprendimento è svolto dalla rete neurale, la quale prende in input un</a:t>
            </a:r>
            <a:r>
              <a:rPr lang="it-IT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audio feature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un </a:t>
            </a:r>
            <a:r>
              <a:rPr lang="it-IT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 </a:t>
            </a:r>
            <a:r>
              <a:rPr lang="it-IT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it-IT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 poi riprodurre come output una sequenza di gesti.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L’espansione del modello da 2D a 3D ha fatto sì che la sequenza di gesti G</a:t>
            </a:r>
            <a:r>
              <a:rPr lang="it-IT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∉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</a:t>
            </a:r>
            <a:r>
              <a:rPr lang="it-IT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2KxF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 G</a:t>
            </a:r>
            <a:r>
              <a:rPr lang="it-IT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it-IT" sz="1800" baseline="30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3KxF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it-IT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L’apprendimento dei template </a:t>
            </a:r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avviene durante la fase di: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“Back </a:t>
            </a:r>
            <a:r>
              <a:rPr lang="it-I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propagation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”; più precisamente; il vettore viene inizializzato a zero e durate la fase di </a:t>
            </a:r>
            <a:r>
              <a:rPr lang="it-I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 propagate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quest’ultimo viene aggiornato attraverso la </a:t>
            </a:r>
            <a:r>
              <a:rPr lang="it-IT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it-IT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it-IT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RETE NEURALE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E850D1-EA03-5B0E-BAC7-63D898F50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76" y="3233722"/>
            <a:ext cx="9335167" cy="33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29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Google Shape;158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1166192"/>
                <a:ext cx="12192000" cy="5691809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237061" indent="0" algn="l">
                  <a:buNone/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GB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La rete neurale che si occupa della generazione dei gesti è una </a:t>
                </a:r>
                <a:r>
                  <a:rPr lang="it-IT" sz="20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rete neurale </a:t>
                </a:r>
                <a:r>
                  <a:rPr lang="it-IT" sz="20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convoluzionale</a:t>
                </a:r>
                <a:r>
                  <a: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costituita da 7 strati di codifica e 6 strati di decodifica. Per la riduzione dell’errore sulla sequenza di gesti viene utilizzata la </a:t>
                </a:r>
                <a:r>
                  <a:rPr lang="it-IT" sz="2000" b="1" i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regression</a:t>
                </a:r>
                <a:r>
                  <a:rPr lang="it-IT" sz="2000" b="1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i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</a:t>
                </a:r>
                <a:r>
                  <a:rPr lang="it-IT" sz="20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it-IT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Dove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it-IT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rappresenta il ground truth mentre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GB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il vettore dei </a:t>
                </a:r>
                <a:r>
                  <a:rPr lang="it-IT" sz="20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gesture</a:t>
                </a:r>
                <a:r>
                  <a:rPr lang="it-IT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predetto.</a:t>
                </a:r>
                <a:endParaRPr lang="en-GB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3706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GB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Google Shape;158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166192"/>
                <a:ext cx="12192000" cy="56918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RETE NEURALE</a:t>
            </a:r>
            <a:endParaRPr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524D2B-A5C4-0230-5302-3C50C33FA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85" y="2773668"/>
            <a:ext cx="5219624" cy="16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500703" y="3317886"/>
            <a:ext cx="9973542" cy="13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CREAZIONE CHECKPOINT</a:t>
            </a:r>
            <a:br>
              <a:rPr lang="en" dirty="0"/>
            </a:br>
            <a:r>
              <a:rPr lang="en" dirty="0"/>
              <a:t>CON DATASET E TRAINING</a:t>
            </a:r>
            <a:br>
              <a:rPr lang="en" dirty="0"/>
            </a:br>
            <a:r>
              <a:rPr lang="en" dirty="0"/>
              <a:t>IN 3D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586208" y="2311886"/>
            <a:ext cx="3972400" cy="100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3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58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66192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7061" indent="0" algn="l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runnato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50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 per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ognuna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viene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 checkpoint,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contiene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tutti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dati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relative alle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metriche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valutazione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informazioni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poter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eseguire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il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partendo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specifico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checkpoint.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-IT" dirty="0"/>
              <a:t>ESECUZIONE MODELLO 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B3A58D-01F4-10AE-954D-EDD93CDE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1" y="3096782"/>
            <a:ext cx="9883997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17112C6-BF53-3FB3-D9F5-15B0377FC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7061" indent="0">
              <a:buNone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Gli output degli esperimento vengono mappati sul 2D per assenza di uno scheletro in grado di replicare le pose 3D.</a:t>
            </a:r>
          </a:p>
          <a:p>
            <a:pPr marL="237061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E6BC9A-711D-F94B-7B46-4090C872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9801" y="440970"/>
            <a:ext cx="6952400" cy="1261600"/>
          </a:xfrm>
        </p:spPr>
        <p:txBody>
          <a:bodyPr/>
          <a:lstStyle/>
          <a:p>
            <a:r>
              <a:rPr lang="it-IT" dirty="0"/>
              <a:t>RISULTATI ESPERIMENTI</a:t>
            </a:r>
            <a:endParaRPr lang="en-GB" dirty="0"/>
          </a:p>
        </p:txBody>
      </p:sp>
      <p:pic>
        <p:nvPicPr>
          <p:cNvPr id="4" name="epoch43-VAL-step3">
            <a:hlinkClick r:id="" action="ppaction://media"/>
            <a:extLst>
              <a:ext uri="{FF2B5EF4-FFF2-40B4-BE49-F238E27FC236}">
                <a16:creationId xmlns:a16="http://schemas.microsoft.com/office/drawing/2014/main" id="{269C09F9-224B-F61E-B737-980F20FE36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789" y="2474441"/>
            <a:ext cx="6813755" cy="38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66192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Questo progetto è stato realizzato sulla base della collaborazione tra il dipartimento di informatica dell’università degli studi di Bari “Aldo Moro” e l’azienda Quest-</a:t>
            </a:r>
            <a:r>
              <a:rPr lang="it-I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L’obiettivo principale è quello di creare un avatar in grado di gesticolare sulla base di una traccia audio fornita in input. Le applicazioni di tale progetto sono molteplici dal mondo dei videogiochi a modelli per il miglioramento della user-</a:t>
            </a:r>
            <a:r>
              <a:rPr lang="it-I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lavoro consisteva nell’ampliamento di un progetto già esistente: “</a:t>
            </a:r>
            <a:r>
              <a:rPr lang="it-IT" sz="20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SpeechDrivesTemplates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il quale effettua predizioni dei gesti in base all’audio su uno spazio bidimensionale. Il nostro obiettivo è stato quello di espandere tali predizioni su uno spazio tridimensionale.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Andando nello specifico le modifiche effettuate sono state relative: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485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Preprocessing3D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è stato creato un </a:t>
            </a:r>
            <a:r>
              <a:rPr lang="it-I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poter creare un dataset basato su tre dimensioni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52485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è stata modificata la precedente fase di training per addestrare il modello nell’effettuare predizioni su uno spazio tridimensionale.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OBIETTIVI DEL PROGETTO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FE6BC9A-711D-F94B-7B46-4090C872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9801" y="440970"/>
            <a:ext cx="6952400" cy="1261600"/>
          </a:xfrm>
        </p:spPr>
        <p:txBody>
          <a:bodyPr/>
          <a:lstStyle/>
          <a:p>
            <a:r>
              <a:rPr lang="it-IT" dirty="0"/>
              <a:t>RISULTATI ESPERIMENTI</a:t>
            </a:r>
            <a:endParaRPr lang="en-GB" dirty="0"/>
          </a:p>
        </p:txBody>
      </p:sp>
      <p:pic>
        <p:nvPicPr>
          <p:cNvPr id="5" name="epoch39-TRAIN-step11">
            <a:hlinkClick r:id="" action="ppaction://media"/>
            <a:extLst>
              <a:ext uri="{FF2B5EF4-FFF2-40B4-BE49-F238E27FC236}">
                <a16:creationId xmlns:a16="http://schemas.microsoft.com/office/drawing/2014/main" id="{18FD8FE3-3DDD-E28C-2A3B-5ACB7BE20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4155" y="1525600"/>
            <a:ext cx="7403690" cy="41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FE6BC9A-711D-F94B-7B46-4090C872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9801" y="440970"/>
            <a:ext cx="6952400" cy="1261600"/>
          </a:xfrm>
        </p:spPr>
        <p:txBody>
          <a:bodyPr/>
          <a:lstStyle/>
          <a:p>
            <a:r>
              <a:rPr lang="it-IT" dirty="0"/>
              <a:t>RISULTATI ESPERIMENTI</a:t>
            </a:r>
            <a:endParaRPr lang="en-GB" dirty="0"/>
          </a:p>
        </p:txBody>
      </p:sp>
      <p:pic>
        <p:nvPicPr>
          <p:cNvPr id="2" name="epoch43-TRAIN-step11">
            <a:hlinkClick r:id="" action="ppaction://media"/>
            <a:extLst>
              <a:ext uri="{FF2B5EF4-FFF2-40B4-BE49-F238E27FC236}">
                <a16:creationId xmlns:a16="http://schemas.microsoft.com/office/drawing/2014/main" id="{FA4B901B-ADB8-530E-732C-63220B1B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148" y="1179871"/>
            <a:ext cx="9085006" cy="51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FE6BC9A-711D-F94B-7B46-4090C872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9801" y="440970"/>
            <a:ext cx="6952400" cy="1261600"/>
          </a:xfrm>
        </p:spPr>
        <p:txBody>
          <a:bodyPr/>
          <a:lstStyle/>
          <a:p>
            <a:r>
              <a:rPr lang="it-IT" dirty="0"/>
              <a:t>KEYPOINTS DI OUTPUT</a:t>
            </a:r>
            <a:endParaRPr lang="en-GB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6FFC81-7E63-9FDB-4A98-68BEA0FD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1123390"/>
            <a:ext cx="5053781" cy="280115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BDC68F-B74F-104D-D526-49AA86D53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1" y="1123390"/>
            <a:ext cx="5781369" cy="2837012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3A423F5-7496-6FB5-8D8A-5A5380BA9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87" y="4002910"/>
            <a:ext cx="4779810" cy="2801155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73251C9-06E2-F85A-99D9-060D9F5B4745}"/>
              </a:ext>
            </a:extLst>
          </p:cNvPr>
          <p:cNvCxnSpPr>
            <a:cxnSpLocks/>
          </p:cNvCxnSpPr>
          <p:nvPr/>
        </p:nvCxnSpPr>
        <p:spPr>
          <a:xfrm flipH="1">
            <a:off x="4473677" y="1317523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1AD8DDA-ECB8-2E0E-422B-95E91965F22B}"/>
              </a:ext>
            </a:extLst>
          </p:cNvPr>
          <p:cNvSpPr txBox="1"/>
          <p:nvPr/>
        </p:nvSpPr>
        <p:spPr>
          <a:xfrm>
            <a:off x="5250426" y="1076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1E915A-8612-28F9-B0BE-1DF27C694F78}"/>
              </a:ext>
            </a:extLst>
          </p:cNvPr>
          <p:cNvCxnSpPr>
            <a:cxnSpLocks/>
          </p:cNvCxnSpPr>
          <p:nvPr/>
        </p:nvCxnSpPr>
        <p:spPr>
          <a:xfrm flipH="1">
            <a:off x="4473677" y="1582994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954CB00-84D4-B835-69CB-B64D65206651}"/>
              </a:ext>
            </a:extLst>
          </p:cNvPr>
          <p:cNvSpPr txBox="1"/>
          <p:nvPr/>
        </p:nvSpPr>
        <p:spPr>
          <a:xfrm>
            <a:off x="5250426" y="1360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673ECE5-9B85-9D05-AE1B-FB2CD322EA90}"/>
              </a:ext>
            </a:extLst>
          </p:cNvPr>
          <p:cNvCxnSpPr>
            <a:cxnSpLocks/>
          </p:cNvCxnSpPr>
          <p:nvPr/>
        </p:nvCxnSpPr>
        <p:spPr>
          <a:xfrm flipH="1">
            <a:off x="4473677" y="1825908"/>
            <a:ext cx="776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42E4C09-617A-5549-C854-B3B3ACD4BC74}"/>
              </a:ext>
            </a:extLst>
          </p:cNvPr>
          <p:cNvSpPr txBox="1"/>
          <p:nvPr/>
        </p:nvSpPr>
        <p:spPr>
          <a:xfrm>
            <a:off x="5250426" y="1633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289735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17112C6-BF53-3FB3-D9F5-15B0377FC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7061" indent="0">
              <a:buNone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L’estensione del modello da 2D a 3D può portare i risultati del modello in un dominio reale, visto che i risultati delle predizioni possono essere applicati ad un avatar o ad un robot facendo sì che possa notevolmente aumentare fattori di “User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” nella comunicazione con una macchina.</a:t>
            </a:r>
          </a:p>
          <a:p>
            <a:pPr marL="237061" indent="0">
              <a:buNone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Ovviamente la parte in 3D per poter essere portata in un dominio reale deve essere migliorata, partendo dalla creazione di un dataset molto più ampio di quello realizzato e cercando di usare dei buoni video in modo tale da aver una grande e buona qualità di dati e non trovarsi nelle situazioni descritte in precedenza. </a:t>
            </a:r>
          </a:p>
          <a:p>
            <a:pPr marL="237061" indent="0">
              <a:buNone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L’estensione principale che deve essere fatta è quella di disegnare le predizioni su uno spazio tridimensionale in modo tale da avere un output più veritiero e per far sì che il modello possa essere effettivamente utilizzato.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FE6BC9A-711D-F94B-7B46-4090C8722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9801" y="440970"/>
            <a:ext cx="6952400" cy="1261600"/>
          </a:xfrm>
        </p:spPr>
        <p:txBody>
          <a:bodyPr/>
          <a:lstStyle/>
          <a:p>
            <a:r>
              <a:rPr lang="it-IT" dirty="0"/>
              <a:t>CONCLUSIONI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327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STRUMENTI UTILIZZATI</a:t>
            </a:r>
            <a:endParaRPr dirty="0"/>
          </a:p>
        </p:txBody>
      </p:sp>
      <p:sp>
        <p:nvSpPr>
          <p:cNvPr id="214" name="Google Shape;214;p38"/>
          <p:cNvSpPr/>
          <p:nvPr/>
        </p:nvSpPr>
        <p:spPr>
          <a:xfrm>
            <a:off x="2214016" y="4898100"/>
            <a:ext cx="2241443" cy="148943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" name="Google Shape;215;p38"/>
          <p:cNvSpPr txBox="1"/>
          <p:nvPr/>
        </p:nvSpPr>
        <p:spPr>
          <a:xfrm>
            <a:off x="2255242" y="5217349"/>
            <a:ext cx="1850825" cy="47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it-IT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</a:t>
            </a:r>
            <a:r>
              <a:rPr lang="en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klearn e pytorch</a:t>
            </a:r>
            <a:endParaRPr sz="24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2286315" y="5561563"/>
            <a:ext cx="2053168" cy="8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-IT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Definizione modello e predizioni </a:t>
            </a:r>
            <a:endParaRPr sz="1600" dirty="0">
              <a:solidFill>
                <a:srgbClr val="FFFFFF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8061933" y="4898100"/>
            <a:ext cx="1981600" cy="1261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8" name="Google Shape;218;p38"/>
          <p:cNvSpPr txBox="1"/>
          <p:nvPr/>
        </p:nvSpPr>
        <p:spPr>
          <a:xfrm>
            <a:off x="8116148" y="4862084"/>
            <a:ext cx="190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FFmpeg</a:t>
            </a:r>
            <a:endParaRPr sz="24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8295349" y="5162333"/>
            <a:ext cx="1549200" cy="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34343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G</a:t>
            </a:r>
            <a:r>
              <a:rPr lang="en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enerazione dei video</a:t>
            </a:r>
            <a:endParaRPr sz="1600" dirty="0">
              <a:solidFill>
                <a:srgbClr val="FFFFFF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  <p:sp>
        <p:nvSpPr>
          <p:cNvPr id="221" name="Google Shape;221;p38"/>
          <p:cNvSpPr/>
          <p:nvPr/>
        </p:nvSpPr>
        <p:spPr>
          <a:xfrm>
            <a:off x="4106067" y="3429800"/>
            <a:ext cx="4074000" cy="1111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Google Shape;222;p38"/>
          <p:cNvSpPr/>
          <p:nvPr/>
        </p:nvSpPr>
        <p:spPr>
          <a:xfrm>
            <a:off x="8061933" y="1612033"/>
            <a:ext cx="1981600" cy="1261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3211200" y="4003300"/>
            <a:ext cx="814800" cy="7796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8260755" y="4053700"/>
            <a:ext cx="770400" cy="7468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5142156" y="3442288"/>
            <a:ext cx="190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4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PYTHON</a:t>
            </a:r>
            <a:endParaRPr sz="24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4251195" y="3749751"/>
            <a:ext cx="36896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-IT" sz="1600" dirty="0">
                <a:solidFill>
                  <a:srgbClr val="434343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Linguaggio scelto per la sua flessibilità d’uso</a:t>
            </a:r>
            <a:endParaRPr sz="1600" dirty="0">
              <a:solidFill>
                <a:srgbClr val="434343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8077355" y="1573033"/>
            <a:ext cx="190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PANDAS</a:t>
            </a:r>
            <a:endParaRPr sz="24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8295349" y="1907900"/>
            <a:ext cx="1549200" cy="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34343"/>
              </a:buClr>
              <a:buSzPts val="1100"/>
            </a:pPr>
            <a:r>
              <a:rPr lang="en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Preprocessing dei dati</a:t>
            </a:r>
            <a:endParaRPr sz="1600" dirty="0">
              <a:solidFill>
                <a:srgbClr val="FFFFFF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  <p:cxnSp>
        <p:nvCxnSpPr>
          <p:cNvPr id="18" name="Google Shape;223;p38">
            <a:extLst>
              <a:ext uri="{FF2B5EF4-FFF2-40B4-BE49-F238E27FC236}">
                <a16:creationId xmlns:a16="http://schemas.microsoft.com/office/drawing/2014/main" id="{65956651-7DBD-4FB8-8AAD-2FD927C3216C}"/>
              </a:ext>
            </a:extLst>
          </p:cNvPr>
          <p:cNvCxnSpPr/>
          <p:nvPr/>
        </p:nvCxnSpPr>
        <p:spPr>
          <a:xfrm rot="5400000">
            <a:off x="8239791" y="2952551"/>
            <a:ext cx="814800" cy="779600"/>
          </a:xfrm>
          <a:prstGeom prst="bentConnector3">
            <a:avLst>
              <a:gd name="adj1" fmla="val 9949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22;p38">
            <a:extLst>
              <a:ext uri="{FF2B5EF4-FFF2-40B4-BE49-F238E27FC236}">
                <a16:creationId xmlns:a16="http://schemas.microsoft.com/office/drawing/2014/main" id="{7FBFA39E-7A61-43EB-BBE4-15CE1120F352}"/>
              </a:ext>
            </a:extLst>
          </p:cNvPr>
          <p:cNvSpPr/>
          <p:nvPr/>
        </p:nvSpPr>
        <p:spPr>
          <a:xfrm>
            <a:off x="2214016" y="1573033"/>
            <a:ext cx="1981600" cy="1261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8" name="Google Shape;223;p38">
            <a:extLst>
              <a:ext uri="{FF2B5EF4-FFF2-40B4-BE49-F238E27FC236}">
                <a16:creationId xmlns:a16="http://schemas.microsoft.com/office/drawing/2014/main" id="{3EFC3568-0F02-43BB-8CB3-24223C44F066}"/>
              </a:ext>
            </a:extLst>
          </p:cNvPr>
          <p:cNvCxnSpPr>
            <a:cxnSpLocks/>
          </p:cNvCxnSpPr>
          <p:nvPr/>
        </p:nvCxnSpPr>
        <p:spPr>
          <a:xfrm rot="10800000">
            <a:off x="3190021" y="2934951"/>
            <a:ext cx="814800" cy="779600"/>
          </a:xfrm>
          <a:prstGeom prst="bentConnector3">
            <a:avLst>
              <a:gd name="adj1" fmla="val 9949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27;p38">
            <a:extLst>
              <a:ext uri="{FF2B5EF4-FFF2-40B4-BE49-F238E27FC236}">
                <a16:creationId xmlns:a16="http://schemas.microsoft.com/office/drawing/2014/main" id="{5BF2B3D7-F150-4190-AC8E-46D0365D8051}"/>
              </a:ext>
            </a:extLst>
          </p:cNvPr>
          <p:cNvSpPr txBox="1"/>
          <p:nvPr/>
        </p:nvSpPr>
        <p:spPr>
          <a:xfrm>
            <a:off x="2236220" y="1565167"/>
            <a:ext cx="190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NumPy</a:t>
            </a:r>
            <a:endParaRPr sz="24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" name="Google Shape;228;p38">
            <a:extLst>
              <a:ext uri="{FF2B5EF4-FFF2-40B4-BE49-F238E27FC236}">
                <a16:creationId xmlns:a16="http://schemas.microsoft.com/office/drawing/2014/main" id="{2ACFC9BB-48A4-4ECC-B3ED-16204A41FAD9}"/>
              </a:ext>
            </a:extLst>
          </p:cNvPr>
          <p:cNvSpPr txBox="1"/>
          <p:nvPr/>
        </p:nvSpPr>
        <p:spPr>
          <a:xfrm>
            <a:off x="2415420" y="1928201"/>
            <a:ext cx="1549200" cy="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34343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G</a:t>
            </a:r>
            <a:r>
              <a:rPr lang="en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estione file npy e npz</a:t>
            </a:r>
            <a:endParaRPr sz="1600" dirty="0">
              <a:solidFill>
                <a:srgbClr val="FFFFFF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  <p:sp>
        <p:nvSpPr>
          <p:cNvPr id="51" name="Google Shape;217;p38">
            <a:extLst>
              <a:ext uri="{FF2B5EF4-FFF2-40B4-BE49-F238E27FC236}">
                <a16:creationId xmlns:a16="http://schemas.microsoft.com/office/drawing/2014/main" id="{D69AD7AB-1C9C-4E5D-BBD8-40256EBFD432}"/>
              </a:ext>
            </a:extLst>
          </p:cNvPr>
          <p:cNvSpPr/>
          <p:nvPr/>
        </p:nvSpPr>
        <p:spPr>
          <a:xfrm>
            <a:off x="5206241" y="4898100"/>
            <a:ext cx="2359971" cy="148943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" name="Google Shape;215;p38">
            <a:extLst>
              <a:ext uri="{FF2B5EF4-FFF2-40B4-BE49-F238E27FC236}">
                <a16:creationId xmlns:a16="http://schemas.microsoft.com/office/drawing/2014/main" id="{AB6B93BC-DCD2-44CD-8236-A709598C8CF0}"/>
              </a:ext>
            </a:extLst>
          </p:cNvPr>
          <p:cNvSpPr txBox="1"/>
          <p:nvPr/>
        </p:nvSpPr>
        <p:spPr>
          <a:xfrm>
            <a:off x="5283212" y="5139039"/>
            <a:ext cx="190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Mediapipe e openCV</a:t>
            </a:r>
            <a:endParaRPr sz="24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" name="Google Shape;228;p38">
            <a:extLst>
              <a:ext uri="{FF2B5EF4-FFF2-40B4-BE49-F238E27FC236}">
                <a16:creationId xmlns:a16="http://schemas.microsoft.com/office/drawing/2014/main" id="{22EC9A40-5E46-4ECB-AB21-1C57C4C4E87E}"/>
              </a:ext>
            </a:extLst>
          </p:cNvPr>
          <p:cNvSpPr txBox="1"/>
          <p:nvPr/>
        </p:nvSpPr>
        <p:spPr>
          <a:xfrm>
            <a:off x="5422441" y="5546767"/>
            <a:ext cx="2036193" cy="75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34343"/>
              </a:buClr>
              <a:buSzPts val="1100"/>
            </a:pPr>
            <a:r>
              <a:rPr lang="it-IT" sz="1467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Ottenimento </a:t>
            </a:r>
            <a:r>
              <a:rPr lang="it-IT" sz="1467" dirty="0" err="1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keypoints</a:t>
            </a:r>
            <a:r>
              <a:rPr lang="it-IT" sz="1467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 e predizioni</a:t>
            </a:r>
            <a:endParaRPr sz="1467" dirty="0">
              <a:solidFill>
                <a:srgbClr val="FFFFFF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  <p:sp>
        <p:nvSpPr>
          <p:cNvPr id="25" name="Google Shape;222;p38">
            <a:extLst>
              <a:ext uri="{FF2B5EF4-FFF2-40B4-BE49-F238E27FC236}">
                <a16:creationId xmlns:a16="http://schemas.microsoft.com/office/drawing/2014/main" id="{B70E1100-D1E4-F7D4-114F-1F712BB46815}"/>
              </a:ext>
            </a:extLst>
          </p:cNvPr>
          <p:cNvSpPr/>
          <p:nvPr/>
        </p:nvSpPr>
        <p:spPr>
          <a:xfrm>
            <a:off x="111716" y="3279800"/>
            <a:ext cx="1981600" cy="1261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384437B-C7D1-C14D-6172-F8EAD4203A74}"/>
              </a:ext>
            </a:extLst>
          </p:cNvPr>
          <p:cNvCxnSpPr>
            <a:cxnSpLocks/>
          </p:cNvCxnSpPr>
          <p:nvPr/>
        </p:nvCxnSpPr>
        <p:spPr>
          <a:xfrm flipH="1" flipV="1">
            <a:off x="2190983" y="3829514"/>
            <a:ext cx="1813839" cy="738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Google Shape;227;p38">
            <a:extLst>
              <a:ext uri="{FF2B5EF4-FFF2-40B4-BE49-F238E27FC236}">
                <a16:creationId xmlns:a16="http://schemas.microsoft.com/office/drawing/2014/main" id="{C1AD463E-6320-A787-EFEC-07A432F2A458}"/>
              </a:ext>
            </a:extLst>
          </p:cNvPr>
          <p:cNvSpPr txBox="1"/>
          <p:nvPr/>
        </p:nvSpPr>
        <p:spPr>
          <a:xfrm>
            <a:off x="31028" y="3194368"/>
            <a:ext cx="1907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Yacs</a:t>
            </a:r>
            <a:endParaRPr sz="24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" name="Google Shape;228;p38">
            <a:extLst>
              <a:ext uri="{FF2B5EF4-FFF2-40B4-BE49-F238E27FC236}">
                <a16:creationId xmlns:a16="http://schemas.microsoft.com/office/drawing/2014/main" id="{D7626062-5BC2-9FCB-74E6-8F6785A53353}"/>
              </a:ext>
            </a:extLst>
          </p:cNvPr>
          <p:cNvSpPr txBox="1"/>
          <p:nvPr/>
        </p:nvSpPr>
        <p:spPr>
          <a:xfrm>
            <a:off x="230664" y="3571400"/>
            <a:ext cx="1549200" cy="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434343"/>
              </a:buClr>
              <a:buSzPts val="1100"/>
            </a:pPr>
            <a:r>
              <a:rPr lang="it-IT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G</a:t>
            </a:r>
            <a:r>
              <a:rPr lang="en" sz="1600" dirty="0">
                <a:solidFill>
                  <a:srgbClr val="FFFFFF"/>
                </a:solidFill>
                <a:latin typeface="Calibri Light" panose="020F0302020204030204" pitchFamily="34" charset="0"/>
                <a:ea typeface="Roboto Condensed Light"/>
                <a:cs typeface="Calibri Light" panose="020F0302020204030204" pitchFamily="34" charset="0"/>
                <a:sym typeface="Roboto Condensed Light"/>
              </a:rPr>
              <a:t>estione configurazioni di sistema</a:t>
            </a:r>
            <a:endParaRPr sz="1600" dirty="0">
              <a:solidFill>
                <a:srgbClr val="FFFFFF"/>
              </a:solidFill>
              <a:latin typeface="Calibri Light" panose="020F0302020204030204" pitchFamily="34" charset="0"/>
              <a:ea typeface="Roboto Condensed Light"/>
              <a:cs typeface="Calibri Light" panose="020F0302020204030204" pitchFamily="34" charset="0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500703" y="3317886"/>
            <a:ext cx="9973542" cy="13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DATASET E PREPROCESSING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586208" y="2311886"/>
            <a:ext cx="3972400" cy="100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1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01268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it-IT" sz="1867" dirty="0"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  <a:p>
            <a:pPr marL="237061" indent="0">
              <a:buNone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prima fase che doveva essere effettuata era la scelta del dataset. </a:t>
            </a:r>
          </a:p>
          <a:p>
            <a:pPr marL="237061" indent="0">
              <a:buNone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Analizzando le risorse che stavano in rete, si è scelto un dataset costituito da due video su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relativi ad una lezione universitaria tenuta dal professore Fabio Sdogati . Tale video risultava ottimo per i nostri scopi in quanto lo speaker è ben inquadrato e gesticola molto.</a:t>
            </a: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SCELTA DEL DATASET</a:t>
            </a:r>
            <a:endParaRPr dirty="0"/>
          </a:p>
        </p:txBody>
      </p:sp>
      <p:sp>
        <p:nvSpPr>
          <p:cNvPr id="160" name="Google Shape;160;p34"/>
          <p:cNvSpPr txBox="1"/>
          <p:nvPr/>
        </p:nvSpPr>
        <p:spPr>
          <a:xfrm>
            <a:off x="1848500" y="5822667"/>
            <a:ext cx="82856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333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8ED0B3-2BA2-8879-7413-E3B594FAD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" y="3209716"/>
            <a:ext cx="5810865" cy="3177817"/>
          </a:xfrm>
          <a:prstGeom prst="rect">
            <a:avLst/>
          </a:prstGeom>
        </p:spPr>
      </p:pic>
      <p:pic>
        <p:nvPicPr>
          <p:cNvPr id="6" name="Immagine 5" descr="Immagine che contiene testo, posando&#10;&#10;Descrizione generata automaticamente">
            <a:extLst>
              <a:ext uri="{FF2B5EF4-FFF2-40B4-BE49-F238E27FC236}">
                <a16:creationId xmlns:a16="http://schemas.microsoft.com/office/drawing/2014/main" id="{4C2F1954-2E42-D992-4CC7-503937C8E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61" y="3209717"/>
            <a:ext cx="5810866" cy="31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5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0" y="1166192"/>
            <a:ext cx="12192000" cy="56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endParaRPr lang="it-IT" b="0" i="0" u="none" strike="noStrike" baseline="0" dirty="0">
              <a:solidFill>
                <a:srgbClr val="000000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Dopo aver trasformato il video in 15 fps, e averlo suddiviso in frames, bisognava generare 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la generazione dei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gli autori della Repository utilizzavano come strumento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OpenPose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strumento che richiedeva molto tempo per analizzare le immagini ed estrarre 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questa ragione è stato utilizzato come strumento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uno strumento che riusciva ad essere più veloce nella generazione dei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analizzando le immagini, ma anche più facile da manipolare in base alle esigenze che si avevano.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particolare con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meno complesso stimare la terza coordinata delle immagini (la profondità).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Questa modifica nell’uso di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nello stimare la terza coordinata ha fatto si che dovevano essere effettuate delle modifiche all’interno progetto, una prima modifica risiede nei diversi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keypoints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ha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OpenPose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rispetto a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</a:p>
          <a:p>
            <a:pPr marL="237061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GENERAZIONE KEYPOINTS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18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09229" y="0"/>
            <a:ext cx="9973542" cy="13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dirty="0"/>
              <a:t>KEYPOINTS SCHELETRO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EED903BD-91C0-9096-DC68-20E85768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19" y="983215"/>
            <a:ext cx="3398811" cy="5627135"/>
          </a:xfrm>
          <a:prstGeom prst="rect">
            <a:avLst/>
          </a:prstGeom>
        </p:spPr>
      </p:pic>
      <p:pic>
        <p:nvPicPr>
          <p:cNvPr id="6" name="Immagine 5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E9ABEE20-803D-7E77-D283-980FF7C4C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5" y="983215"/>
            <a:ext cx="3398811" cy="57343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662851-127B-2CBD-3032-D04AB90E264D}"/>
              </a:ext>
            </a:extLst>
          </p:cNvPr>
          <p:cNvSpPr txBox="1"/>
          <p:nvPr/>
        </p:nvSpPr>
        <p:spPr>
          <a:xfrm>
            <a:off x="3926255" y="6343357"/>
            <a:ext cx="6013645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OpenPose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1A59E8-3EE3-FBD2-306E-972D7DF669AE}"/>
              </a:ext>
            </a:extLst>
          </p:cNvPr>
          <p:cNvSpPr txBox="1"/>
          <p:nvPr/>
        </p:nvSpPr>
        <p:spPr>
          <a:xfrm>
            <a:off x="10707330" y="6343357"/>
            <a:ext cx="2705100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77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09229" y="0"/>
            <a:ext cx="9973542" cy="13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dirty="0"/>
              <a:t>KEYPOINTS MANI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662851-127B-2CBD-3032-D04AB90E264D}"/>
              </a:ext>
            </a:extLst>
          </p:cNvPr>
          <p:cNvSpPr txBox="1"/>
          <p:nvPr/>
        </p:nvSpPr>
        <p:spPr>
          <a:xfrm>
            <a:off x="3831005" y="5769707"/>
            <a:ext cx="1198195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OpenPose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1A59E8-3EE3-FBD2-306E-972D7DF669AE}"/>
              </a:ext>
            </a:extLst>
          </p:cNvPr>
          <p:cNvSpPr txBox="1"/>
          <p:nvPr/>
        </p:nvSpPr>
        <p:spPr>
          <a:xfrm>
            <a:off x="6773505" y="5769705"/>
            <a:ext cx="1198195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endParaRPr lang="en-GB" dirty="0"/>
          </a:p>
        </p:txBody>
      </p:sp>
      <p:pic>
        <p:nvPicPr>
          <p:cNvPr id="10" name="Immagine 9" descr="Immagine che contiene guanti, colorato&#10;&#10;Descrizione generata automaticamente">
            <a:extLst>
              <a:ext uri="{FF2B5EF4-FFF2-40B4-BE49-F238E27FC236}">
                <a16:creationId xmlns:a16="http://schemas.microsoft.com/office/drawing/2014/main" id="{D7DBF2D0-196F-FF9E-C439-0D2D1D1C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55" y="1766546"/>
            <a:ext cx="3589414" cy="37865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8503EA5-BCFC-C467-59D8-949573A9D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5" y="1766546"/>
            <a:ext cx="4132091" cy="37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09229" y="0"/>
            <a:ext cx="9973542" cy="13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dirty="0"/>
              <a:t>KEYPOINTS FACCIA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5371033"/>
            <a:ext cx="2082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662851-127B-2CBD-3032-D04AB90E264D}"/>
              </a:ext>
            </a:extLst>
          </p:cNvPr>
          <p:cNvSpPr txBox="1"/>
          <p:nvPr/>
        </p:nvSpPr>
        <p:spPr>
          <a:xfrm>
            <a:off x="3831005" y="5601040"/>
            <a:ext cx="1198195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OpenPose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1A59E8-3EE3-FBD2-306E-972D7DF669AE}"/>
              </a:ext>
            </a:extLst>
          </p:cNvPr>
          <p:cNvSpPr txBox="1"/>
          <p:nvPr/>
        </p:nvSpPr>
        <p:spPr>
          <a:xfrm>
            <a:off x="6259155" y="5601040"/>
            <a:ext cx="1198195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Mediapipe</a:t>
            </a:r>
            <a:endParaRPr lang="en-GB" dirty="0"/>
          </a:p>
        </p:txBody>
      </p:sp>
      <p:pic>
        <p:nvPicPr>
          <p:cNvPr id="12" name="Immagine 11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703D5079-BD3A-CC94-1127-A8363C5E8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08" y="1486966"/>
            <a:ext cx="3848292" cy="3989908"/>
          </a:xfrm>
          <a:prstGeom prst="rect">
            <a:avLst/>
          </a:prstGeom>
        </p:spPr>
      </p:pic>
      <p:pic>
        <p:nvPicPr>
          <p:cNvPr id="13" name="Immagine 12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92F78E46-48BF-3AF1-8F55-C25E22725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444930"/>
            <a:ext cx="4533900" cy="40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9103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1988C"/>
      </a:accent1>
      <a:accent2>
        <a:srgbClr val="B5A17C"/>
      </a:accent2>
      <a:accent3>
        <a:srgbClr val="A4A67E"/>
      </a:accent3>
      <a:accent4>
        <a:srgbClr val="90AA74"/>
      </a:accent4>
      <a:accent5>
        <a:srgbClr val="86AB81"/>
      </a:accent5>
      <a:accent6>
        <a:srgbClr val="77AF89"/>
      </a:accent6>
      <a:hlink>
        <a:srgbClr val="5C8A98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1314</Words>
  <Application>Microsoft Office PowerPoint</Application>
  <PresentationFormat>Widescreen</PresentationFormat>
  <Paragraphs>100</Paragraphs>
  <Slides>23</Slides>
  <Notes>18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9" baseType="lpstr">
      <vt:lpstr>Arial</vt:lpstr>
      <vt:lpstr>Avenir Next LT Pro</vt:lpstr>
      <vt:lpstr>Calibri</vt:lpstr>
      <vt:lpstr>Calibri Light</vt:lpstr>
      <vt:lpstr>Cambria Math</vt:lpstr>
      <vt:lpstr>Cordia New</vt:lpstr>
      <vt:lpstr>Exo 2</vt:lpstr>
      <vt:lpstr>Fira Sans Extra Condensed Medium</vt:lpstr>
      <vt:lpstr>Nunito Light</vt:lpstr>
      <vt:lpstr>Roboto Condensed</vt:lpstr>
      <vt:lpstr>Roboto Condensed Light</vt:lpstr>
      <vt:lpstr>Sabon Next LT</vt:lpstr>
      <vt:lpstr>Symbol</vt:lpstr>
      <vt:lpstr>Wingdings</vt:lpstr>
      <vt:lpstr>LuminousVTI</vt:lpstr>
      <vt:lpstr>Tech Newsletter XL by Slidesgo</vt:lpstr>
      <vt:lpstr>RELAZIONE CASO DI STUDIO – CORSO DI SISTEMI AD AGENTI A.A. 2021-2022   Speech-Controlled Body Animations </vt:lpstr>
      <vt:lpstr>OBIETTIVI DEL PROGETTO</vt:lpstr>
      <vt:lpstr>STRUMENTI UTILIZZATI</vt:lpstr>
      <vt:lpstr>DATASET E PREPROCESSING</vt:lpstr>
      <vt:lpstr>SCELTA DEL DATASET</vt:lpstr>
      <vt:lpstr>GENERAZIONE KEYPOINTS</vt:lpstr>
      <vt:lpstr>KEYPOINTS SCHELETRO</vt:lpstr>
      <vt:lpstr>KEYPOINTS MANI</vt:lpstr>
      <vt:lpstr>KEYPOINTS FACCIA</vt:lpstr>
      <vt:lpstr>ANALISI KEYPOINTS</vt:lpstr>
      <vt:lpstr>CREAZIONE NPZ E CSV</vt:lpstr>
      <vt:lpstr>TRAINING</vt:lpstr>
      <vt:lpstr>INTRODUZIONE FASE TRAINING</vt:lpstr>
      <vt:lpstr>CONDITION VECTOR</vt:lpstr>
      <vt:lpstr>RETE NEURALE</vt:lpstr>
      <vt:lpstr>RETE NEURALE</vt:lpstr>
      <vt:lpstr>CREAZIONE CHECKPOINT CON DATASET E TRAINING IN 3D</vt:lpstr>
      <vt:lpstr>ESECUZIONE MODELLO </vt:lpstr>
      <vt:lpstr>RISULTATI ESPERIMENTI</vt:lpstr>
      <vt:lpstr>RISULTATI ESPERIMENTI</vt:lpstr>
      <vt:lpstr>RISULTATI ESPERIMENTI</vt:lpstr>
      <vt:lpstr>KEYPOINTS DI OUTPUT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CASO DI STUDIO – CORSO DI SISTEMI AD AGENTI A.A. 2021-2022   Speech-Controlled Body Animations </dc:title>
  <dc:creator>Lorenzo Cassano</dc:creator>
  <cp:lastModifiedBy>Lorenzo Cassano</cp:lastModifiedBy>
  <cp:revision>4</cp:revision>
  <dcterms:created xsi:type="dcterms:W3CDTF">2022-06-09T14:00:19Z</dcterms:created>
  <dcterms:modified xsi:type="dcterms:W3CDTF">2022-06-10T08:15:41Z</dcterms:modified>
</cp:coreProperties>
</file>